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1" r:id="rId6"/>
    <p:sldId id="266" r:id="rId7"/>
    <p:sldId id="260" r:id="rId8"/>
    <p:sldId id="265" r:id="rId9"/>
    <p:sldId id="262" r:id="rId10"/>
    <p:sldId id="263" r:id="rId11"/>
    <p:sldId id="267" r:id="rId1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EF5BA50-238A-4BF8-A372-00A61B43CC3E}" type="datetimeFigureOut">
              <a:rPr lang="en-US"/>
              <a:pPr>
                <a:defRPr/>
              </a:pPr>
              <a:t>2/10/11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42ECABA-6B69-4795-8D00-3569C7D1E8D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3F412DF-BD54-40DF-9321-18A36B0B5663}" type="datetimeFigureOut">
              <a:rPr lang="en-US"/>
              <a:pPr>
                <a:defRPr/>
              </a:pPr>
              <a:t>2/10/11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DE3C638-E498-47E1-8D0C-42AA5F4AB0E4}"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1A9EEE2-5E2C-40C7-BA39-88501F3FCA88}" type="datetimeFigureOut">
              <a:rPr lang="en-US"/>
              <a:pPr>
                <a:defRPr/>
              </a:pPr>
              <a:t>2/10/11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C5911B2-6CBC-499D-88AF-D0D825211759}"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E483C80-794F-409F-BBE4-771618E9206D}" type="datetimeFigureOut">
              <a:rPr lang="en-US"/>
              <a:pPr>
                <a:defRPr/>
              </a:pPr>
              <a:t>2/10/11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DA74536-4155-41C3-9DB5-67F41ADFC31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A90670E-F3EF-4A5A-B42E-FA97C41B620B}" type="datetimeFigureOut">
              <a:rPr lang="en-US"/>
              <a:pPr>
                <a:defRPr/>
              </a:pPr>
              <a:t>2/10/11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A782163-C293-4AAC-B237-B6CDDD0E3F8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89F05FB-31CE-435E-93E8-A6AC03B85078}" type="datetimeFigureOut">
              <a:rPr lang="en-US"/>
              <a:pPr>
                <a:defRPr/>
              </a:pPr>
              <a:t>2/10/11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2E1482F-3688-4243-B649-42556825CE7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12FD353-3C9C-4CBF-A694-D28586CE958A}" type="datetimeFigureOut">
              <a:rPr lang="en-US"/>
              <a:pPr>
                <a:defRPr/>
              </a:pPr>
              <a:t>2/10/11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3F82A692-8CBB-454C-87CD-8EA269AA56A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8AC7DCC-F1A2-42F2-B964-B6AB83DFA4C3}" type="datetimeFigureOut">
              <a:rPr lang="en-US"/>
              <a:pPr>
                <a:defRPr/>
              </a:pPr>
              <a:t>2/10/11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3102728A-954B-40C4-A79E-4E28EE44647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1D34F66-06A9-4111-BEDB-4F8D04C8B53A}" type="datetimeFigureOut">
              <a:rPr lang="en-US"/>
              <a:pPr>
                <a:defRPr/>
              </a:pPr>
              <a:t>2/10/11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3A24F4E-2736-45B2-A549-5CFB0B8E068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B01DBBC-5E3A-4028-AC91-58523054DD53}" type="datetimeFigureOut">
              <a:rPr lang="en-US"/>
              <a:pPr>
                <a:defRPr/>
              </a:pPr>
              <a:t>2/10/11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06687D7-1C61-480C-98B8-F268EDD49C5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0834884-4D2F-4410-A752-139FCB09981A}" type="datetimeFigureOut">
              <a:rPr lang="en-US"/>
              <a:pPr>
                <a:defRPr/>
              </a:pPr>
              <a:t>2/10/11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B225B3C-5E36-49C0-9B09-FCE94CDA465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4F251CC-88A8-4FB2-BCE3-D8C15D8177BC}" type="datetimeFigureOut">
              <a:rPr lang="en-US"/>
              <a:pPr>
                <a:defRPr/>
              </a:pPr>
              <a:t>2/10/11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A27B861-2028-4E98-BDE9-8A6EC01DABE7}"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LnRL5IRUehU" TargetMode="External"/><Relationship Id="rId3" Type="http://schemas.openxmlformats.org/officeDocument/2006/relationships/hyperlink" Target="http://www.youtube.com/watch?v=Vgzy88AnCB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en.wikipedia.org/wiki/DDT" TargetMode="External"/><Relationship Id="rId3" Type="http://schemas.openxmlformats.org/officeDocument/2006/relationships/hyperlink" Target="http://en.wikipedia.org/wiki/Biological_pest_contro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7999"/>
          </a:xfrm>
          <a:prstGeom prst="rect">
            <a:avLst/>
          </a:prstGeom>
        </p:spPr>
      </p:pic>
      <p:sp>
        <p:nvSpPr>
          <p:cNvPr id="13313" name="Title 1"/>
          <p:cNvSpPr>
            <a:spLocks noGrp="1"/>
          </p:cNvSpPr>
          <p:nvPr>
            <p:ph type="ctrTitle"/>
          </p:nvPr>
        </p:nvSpPr>
        <p:spPr/>
        <p:txBody>
          <a:bodyPr/>
          <a:lstStyle/>
          <a:p>
            <a:r>
              <a:rPr lang="en-US" dirty="0" smtClean="0">
                <a:solidFill>
                  <a:srgbClr val="FFFF00"/>
                </a:solidFill>
              </a:rPr>
              <a:t>Integrated Pest Management (IPM)</a:t>
            </a:r>
          </a:p>
        </p:txBody>
      </p:sp>
      <p:sp>
        <p:nvSpPr>
          <p:cNvPr id="3" name="Subtitle 2"/>
          <p:cNvSpPr>
            <a:spLocks noGrp="1"/>
          </p:cNvSpPr>
          <p:nvPr>
            <p:ph type="subTitle" idx="1"/>
          </p:nvPr>
        </p:nvSpPr>
        <p:spPr/>
        <p:txBody>
          <a:bodyPr rtlCol="0">
            <a:normAutofit/>
          </a:bodyPr>
          <a:lstStyle/>
          <a:p>
            <a:pPr fontAlgn="auto">
              <a:spcAft>
                <a:spcPts val="0"/>
              </a:spcAft>
              <a:buFont typeface="Arial"/>
              <a:buNone/>
              <a:defRPr/>
            </a:pPr>
            <a:r>
              <a:rPr lang="en-US" dirty="0" err="1" smtClean="0">
                <a:solidFill>
                  <a:schemeClr val="accent6">
                    <a:lumMod val="50000"/>
                  </a:schemeClr>
                </a:solidFill>
              </a:rPr>
              <a:t>By:Richard</a:t>
            </a:r>
            <a:r>
              <a:rPr lang="en-US" dirty="0" smtClean="0">
                <a:solidFill>
                  <a:schemeClr val="accent6">
                    <a:lumMod val="50000"/>
                  </a:schemeClr>
                </a:solidFill>
              </a:rPr>
              <a:t> </a:t>
            </a:r>
            <a:r>
              <a:rPr lang="en-US" dirty="0" err="1" smtClean="0">
                <a:solidFill>
                  <a:schemeClr val="accent6">
                    <a:lumMod val="50000"/>
                  </a:schemeClr>
                </a:solidFill>
              </a:rPr>
              <a:t>Schiavone</a:t>
            </a:r>
            <a:r>
              <a:rPr lang="en-US" dirty="0" smtClean="0">
                <a:solidFill>
                  <a:schemeClr val="accent6">
                    <a:lumMod val="50000"/>
                  </a:schemeClr>
                </a:solidFill>
              </a:rPr>
              <a:t> and George Stone</a:t>
            </a:r>
            <a:endParaRPr lang="en-US" dirty="0">
              <a:solidFill>
                <a:schemeClr val="accent6">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dirty="0" err="1" smtClean="0"/>
              <a:t>Youtube</a:t>
            </a:r>
            <a:r>
              <a:rPr lang="en-US" dirty="0" smtClean="0"/>
              <a:t> videos</a:t>
            </a:r>
          </a:p>
        </p:txBody>
      </p:sp>
      <p:sp>
        <p:nvSpPr>
          <p:cNvPr id="22530" name="Content Placeholder 2"/>
          <p:cNvSpPr>
            <a:spLocks noGrp="1"/>
          </p:cNvSpPr>
          <p:nvPr>
            <p:ph idx="1"/>
          </p:nvPr>
        </p:nvSpPr>
        <p:spPr/>
        <p:txBody>
          <a:bodyPr/>
          <a:lstStyle/>
          <a:p>
            <a:r>
              <a:rPr lang="en-US" dirty="0" smtClean="0">
                <a:hlinkClick r:id="rId2"/>
              </a:rPr>
              <a:t>http://www.youtube.com/watch?v=LnRL5IRUehU</a:t>
            </a:r>
            <a:endParaRPr lang="en-US" dirty="0" smtClean="0"/>
          </a:p>
          <a:p>
            <a:endParaRPr lang="en-US" dirty="0" smtClean="0"/>
          </a:p>
          <a:p>
            <a:r>
              <a:rPr lang="en-US" dirty="0" smtClean="0">
                <a:hlinkClick r:id="rId3"/>
              </a:rPr>
              <a:t>http://www.youtube.com/watch?v=Vgzy88AnCBs</a:t>
            </a:r>
            <a:endParaRPr lang="en-US" dirty="0" smtClean="0"/>
          </a:p>
          <a:p>
            <a:endParaRPr lang="en-US" smtClean="0"/>
          </a:p>
          <a:p>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smtClean="0">
                <a:hlinkClick r:id="rId2"/>
              </a:rPr>
              <a:t>http://en.wikipedia.org/wiki/</a:t>
            </a:r>
            <a:r>
              <a:rPr lang="en-US" dirty="0" smtClean="0">
                <a:hlinkClick r:id="rId2"/>
              </a:rPr>
              <a:t>DDT</a:t>
            </a:r>
            <a:endParaRPr lang="en-US" dirty="0" smtClean="0"/>
          </a:p>
          <a:p>
            <a:endParaRPr lang="en-US" dirty="0" smtClean="0"/>
          </a:p>
          <a:p>
            <a:r>
              <a:rPr lang="en-US" dirty="0" smtClean="0">
                <a:hlinkClick r:id="rId3"/>
              </a:rPr>
              <a:t>http://en.wikipedia.org/wiki/</a:t>
            </a:r>
            <a:r>
              <a:rPr lang="en-US" dirty="0" smtClean="0">
                <a:hlinkClick r:id="rId3"/>
              </a:rPr>
              <a:t>Biological_pest_control</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3564"/>
            <a:ext cx="9144000" cy="6871564"/>
          </a:xfrm>
          <a:prstGeom prst="rect">
            <a:avLst/>
          </a:prstGeom>
        </p:spPr>
      </p:pic>
      <p:sp>
        <p:nvSpPr>
          <p:cNvPr id="2" name="Title 1"/>
          <p:cNvSpPr>
            <a:spLocks noGrp="1"/>
          </p:cNvSpPr>
          <p:nvPr>
            <p:ph type="title"/>
          </p:nvPr>
        </p:nvSpPr>
        <p:spPr/>
        <p:txBody>
          <a:bodyPr rtlCol="0">
            <a:normAutofit fontScale="90000"/>
          </a:bodyPr>
          <a:lstStyle/>
          <a:p>
            <a:pPr fontAlgn="auto">
              <a:spcAft>
                <a:spcPts val="0"/>
              </a:spcAft>
              <a:defRPr/>
            </a:pPr>
            <a:r>
              <a:rPr lang="en-US" b="1" dirty="0" smtClean="0">
                <a:solidFill>
                  <a:srgbClr val="008000"/>
                </a:solidFill>
              </a:rPr>
              <a:t>What is Integrated Pest Management</a:t>
            </a:r>
            <a:r>
              <a:rPr lang="en-US" dirty="0" smtClean="0"/>
              <a:t>?</a:t>
            </a:r>
            <a:endParaRPr lang="en-US" dirty="0"/>
          </a:p>
        </p:txBody>
      </p:sp>
      <p:sp>
        <p:nvSpPr>
          <p:cNvPr id="14338" name="Content Placeholder 2"/>
          <p:cNvSpPr>
            <a:spLocks noGrp="1"/>
          </p:cNvSpPr>
          <p:nvPr>
            <p:ph idx="1"/>
          </p:nvPr>
        </p:nvSpPr>
        <p:spPr/>
        <p:txBody>
          <a:bodyPr/>
          <a:lstStyle/>
          <a:p>
            <a:r>
              <a:rPr lang="en-US" b="1" dirty="0" smtClean="0">
                <a:solidFill>
                  <a:srgbClr val="FF6600"/>
                </a:solidFill>
              </a:rPr>
              <a:t>A way to control pests in an environmentally safe way.</a:t>
            </a:r>
          </a:p>
          <a:p>
            <a:r>
              <a:rPr lang="en-US" b="1" dirty="0" smtClean="0">
                <a:solidFill>
                  <a:srgbClr val="FF6600"/>
                </a:solidFill>
              </a:rPr>
              <a:t>Used to manage pest damage by using the most economical means</a:t>
            </a:r>
          </a:p>
          <a:p>
            <a:pPr lvl="1"/>
            <a:r>
              <a:rPr lang="en-US" b="1" dirty="0" smtClean="0">
                <a:solidFill>
                  <a:srgbClr val="FF6600"/>
                </a:solidFill>
              </a:rPr>
              <a:t>with the least possible hazard to people, property, and the environment</a:t>
            </a:r>
            <a:r>
              <a:rPr lang="en-US" dirty="0" smtClean="0">
                <a:solidFill>
                  <a:srgbClr val="FF660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 calcmode="lin" valueType="num">
                                      <p:cBhvr additive="base">
                                        <p:cTn id="7" dur="500" fill="hold"/>
                                        <p:tgtEl>
                                          <p:spTgt spid="143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14338">
                                            <p:txEl>
                                              <p:pRg st="1" end="1"/>
                                            </p:txEl>
                                          </p:spTgt>
                                        </p:tgtEl>
                                        <p:attrNameLst>
                                          <p:attrName>style.visibility</p:attrName>
                                        </p:attrNameLst>
                                      </p:cBhvr>
                                      <p:to>
                                        <p:strVal val="visible"/>
                                      </p:to>
                                    </p:set>
                                    <p:anim calcmode="lin" valueType="num">
                                      <p:cBhvr additive="base">
                                        <p:cTn id="13" dur="500" fill="hold"/>
                                        <p:tgtEl>
                                          <p:spTgt spid="1433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8">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accel="50000" decel="50000" fill="hold" grpId="0" nodeType="withEffect">
                                  <p:stCondLst>
                                    <p:cond delay="0"/>
                                  </p:stCondLst>
                                  <p:childTnLst>
                                    <p:set>
                                      <p:cBhvr>
                                        <p:cTn id="16" dur="1" fill="hold">
                                          <p:stCondLst>
                                            <p:cond delay="0"/>
                                          </p:stCondLst>
                                        </p:cTn>
                                        <p:tgtEl>
                                          <p:spTgt spid="14338">
                                            <p:txEl>
                                              <p:pRg st="2" end="2"/>
                                            </p:txEl>
                                          </p:spTgt>
                                        </p:tgtEl>
                                        <p:attrNameLst>
                                          <p:attrName>style.visibility</p:attrName>
                                        </p:attrNameLst>
                                      </p:cBhvr>
                                      <p:to>
                                        <p:strVal val="visible"/>
                                      </p:to>
                                    </p:set>
                                    <p:anim calcmode="lin" valueType="num">
                                      <p:cBhvr additive="base">
                                        <p:cTn id="17" dur="500" fill="hold"/>
                                        <p:tgtEl>
                                          <p:spTgt spid="1433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33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361" name="Picture 3"/>
          <p:cNvPicPr>
            <a:picLocks noChangeAspect="1"/>
          </p:cNvPicPr>
          <p:nvPr/>
        </p:nvPicPr>
        <p:blipFill>
          <a:blip r:embed="rId2"/>
          <a:srcRect/>
          <a:stretch>
            <a:fillRect/>
          </a:stretch>
        </p:blipFill>
        <p:spPr bwMode="auto">
          <a:xfrm>
            <a:off x="0" y="1417638"/>
            <a:ext cx="9144000" cy="5440362"/>
          </a:xfrm>
          <a:prstGeom prst="rect">
            <a:avLst/>
          </a:prstGeom>
          <a:noFill/>
          <a:ln w="9525">
            <a:noFill/>
            <a:miter lim="800000"/>
            <a:headEnd/>
            <a:tailEnd/>
          </a:ln>
        </p:spPr>
      </p:pic>
      <p:sp>
        <p:nvSpPr>
          <p:cNvPr id="2" name="Title 1"/>
          <p:cNvSpPr>
            <a:spLocks noGrp="1"/>
          </p:cNvSpPr>
          <p:nvPr>
            <p:ph type="title"/>
          </p:nvPr>
        </p:nvSpPr>
        <p:spPr>
          <a:gradFill flip="none" rotWithShape="1">
            <a:gsLst>
              <a:gs pos="0">
                <a:schemeClr val="accent5">
                  <a:tint val="100000"/>
                  <a:shade val="100000"/>
                  <a:satMod val="130000"/>
                  <a:alpha val="24000"/>
                </a:schemeClr>
              </a:gs>
              <a:gs pos="100000">
                <a:schemeClr val="accent5">
                  <a:tint val="50000"/>
                  <a:shade val="100000"/>
                  <a:satMod val="350000"/>
                  <a:alpha val="24000"/>
                </a:schemeClr>
              </a:gs>
            </a:gsLst>
            <a:lin ang="16200000" scaled="0"/>
            <a:tileRect/>
          </a:gradFill>
          <a:ln/>
        </p:spPr>
        <p:style>
          <a:lnRef idx="0">
            <a:schemeClr val="accent5"/>
          </a:lnRef>
          <a:fillRef idx="3">
            <a:schemeClr val="accent5"/>
          </a:fillRef>
          <a:effectRef idx="3">
            <a:schemeClr val="accent5"/>
          </a:effectRef>
          <a:fontRef idx="minor">
            <a:schemeClr val="lt1"/>
          </a:fontRef>
        </p:style>
        <p:txBody>
          <a:bodyPr rtlCol="0">
            <a:normAutofit/>
          </a:bodyPr>
          <a:lstStyle/>
          <a:p>
            <a:pPr fontAlgn="auto">
              <a:spcAft>
                <a:spcPts val="0"/>
              </a:spcAft>
              <a:defRPr/>
            </a:pPr>
            <a:r>
              <a:rPr lang="en-US" dirty="0" smtClean="0"/>
              <a:t>Major Pests in the United States</a:t>
            </a:r>
            <a:endParaRPr lang="en-US" dirty="0"/>
          </a:p>
        </p:txBody>
      </p:sp>
      <p:sp>
        <p:nvSpPr>
          <p:cNvPr id="15365" name="Content Placeholder 2"/>
          <p:cNvSpPr>
            <a:spLocks noGrp="1"/>
          </p:cNvSpPr>
          <p:nvPr>
            <p:ph idx="1"/>
          </p:nvPr>
        </p:nvSpPr>
        <p:spPr/>
        <p:txBody>
          <a:bodyPr/>
          <a:lstStyle/>
          <a:p>
            <a:endParaRPr lang="en-US" dirty="0" smtClean="0"/>
          </a:p>
        </p:txBody>
      </p:sp>
      <p:pic>
        <p:nvPicPr>
          <p:cNvPr id="5" name="Picture 4"/>
          <p:cNvPicPr>
            <a:picLocks noChangeAspect="1"/>
          </p:cNvPicPr>
          <p:nvPr/>
        </p:nvPicPr>
        <p:blipFill>
          <a:blip r:embed="rId3"/>
          <a:stretch>
            <a:fillRect/>
          </a:stretch>
        </p:blipFill>
        <p:spPr>
          <a:xfrm>
            <a:off x="2832100" y="2895600"/>
            <a:ext cx="3479800" cy="23368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9144000" cy="6858000"/>
          </a:xfrm>
          <a:prstGeom prst="rect">
            <a:avLst/>
          </a:prstGeom>
        </p:spPr>
      </p:pic>
      <p:sp>
        <p:nvSpPr>
          <p:cNvPr id="16385" name="Title 1"/>
          <p:cNvSpPr>
            <a:spLocks noGrp="1"/>
          </p:cNvSpPr>
          <p:nvPr>
            <p:ph type="title"/>
          </p:nvPr>
        </p:nvSpPr>
        <p:spPr/>
        <p:txBody>
          <a:bodyPr/>
          <a:lstStyle/>
          <a:p>
            <a:r>
              <a:rPr lang="en-US" dirty="0" smtClean="0">
                <a:solidFill>
                  <a:schemeClr val="bg1">
                    <a:lumMod val="95000"/>
                    <a:lumOff val="5000"/>
                  </a:schemeClr>
                </a:solidFill>
              </a:rPr>
              <a:t>Top 10 most bed bug infested cities</a:t>
            </a:r>
          </a:p>
        </p:txBody>
      </p:sp>
      <p:sp>
        <p:nvSpPr>
          <p:cNvPr id="3" name="Content Placeholder 2"/>
          <p:cNvSpPr>
            <a:spLocks noGrp="1"/>
          </p:cNvSpPr>
          <p:nvPr>
            <p:ph idx="1"/>
          </p:nvPr>
        </p:nvSpPr>
        <p:spPr/>
        <p:txBody>
          <a:bodyPr numCol="3" rtlCol="0">
            <a:normAutofit/>
          </a:bodyPr>
          <a:lstStyle/>
          <a:p>
            <a:pPr marL="514350" indent="-514350" fontAlgn="auto">
              <a:spcAft>
                <a:spcPts val="0"/>
              </a:spcAft>
              <a:buFont typeface="Arial"/>
              <a:buAutoNum type="arabicPeriod"/>
              <a:defRPr/>
            </a:pPr>
            <a:r>
              <a:rPr lang="en-US" dirty="0" smtClean="0">
                <a:solidFill>
                  <a:schemeClr val="bg1">
                    <a:lumMod val="95000"/>
                    <a:lumOff val="5000"/>
                  </a:schemeClr>
                </a:solidFill>
              </a:rPr>
              <a:t>New York</a:t>
            </a:r>
          </a:p>
          <a:p>
            <a:pPr marL="514350" indent="-514350" fontAlgn="auto">
              <a:spcAft>
                <a:spcPts val="0"/>
              </a:spcAft>
              <a:buFont typeface="Arial"/>
              <a:buNone/>
              <a:defRPr/>
            </a:pPr>
            <a:r>
              <a:rPr lang="en-US" dirty="0" smtClean="0">
                <a:solidFill>
                  <a:schemeClr val="bg1">
                    <a:lumMod val="95000"/>
                    <a:lumOff val="5000"/>
                  </a:schemeClr>
                </a:solidFill>
              </a:rPr>
              <a:t>2. Philadelphia</a:t>
            </a:r>
          </a:p>
          <a:p>
            <a:pPr marL="514350" indent="-514350" fontAlgn="auto">
              <a:spcAft>
                <a:spcPts val="0"/>
              </a:spcAft>
              <a:buFont typeface="Arial"/>
              <a:buNone/>
              <a:defRPr/>
            </a:pPr>
            <a:r>
              <a:rPr lang="en-US" dirty="0" smtClean="0">
                <a:solidFill>
                  <a:schemeClr val="bg1">
                    <a:lumMod val="95000"/>
                    <a:lumOff val="5000"/>
                  </a:schemeClr>
                </a:solidFill>
              </a:rPr>
              <a:t>3</a:t>
            </a:r>
            <a:r>
              <a:rPr lang="en-US" dirty="0">
                <a:solidFill>
                  <a:schemeClr val="bg1">
                    <a:lumMod val="95000"/>
                    <a:lumOff val="5000"/>
                  </a:schemeClr>
                </a:solidFill>
              </a:rPr>
              <a:t>. </a:t>
            </a:r>
            <a:r>
              <a:rPr lang="en-US" dirty="0" smtClean="0">
                <a:solidFill>
                  <a:schemeClr val="bg1">
                    <a:lumMod val="95000"/>
                    <a:lumOff val="5000"/>
                  </a:schemeClr>
                </a:solidFill>
              </a:rPr>
              <a:t>Detroit</a:t>
            </a:r>
          </a:p>
          <a:p>
            <a:pPr marL="514350" indent="-514350" fontAlgn="auto">
              <a:spcAft>
                <a:spcPts val="0"/>
              </a:spcAft>
              <a:buFont typeface="Arial"/>
              <a:buNone/>
              <a:defRPr/>
            </a:pPr>
            <a:r>
              <a:rPr lang="en-US" dirty="0" smtClean="0">
                <a:solidFill>
                  <a:schemeClr val="bg1">
                    <a:lumMod val="95000"/>
                    <a:lumOff val="5000"/>
                  </a:schemeClr>
                </a:solidFill>
              </a:rPr>
              <a:t>4</a:t>
            </a:r>
            <a:r>
              <a:rPr lang="en-US" dirty="0">
                <a:solidFill>
                  <a:schemeClr val="bg1">
                    <a:lumMod val="95000"/>
                    <a:lumOff val="5000"/>
                  </a:schemeClr>
                </a:solidFill>
              </a:rPr>
              <a:t>. </a:t>
            </a:r>
            <a:r>
              <a:rPr lang="en-US" dirty="0" smtClean="0">
                <a:solidFill>
                  <a:schemeClr val="bg1">
                    <a:lumMod val="95000"/>
                    <a:lumOff val="5000"/>
                  </a:schemeClr>
                </a:solidFill>
              </a:rPr>
              <a:t>Cincinnati</a:t>
            </a:r>
          </a:p>
          <a:p>
            <a:pPr marL="514350" indent="-514350" fontAlgn="auto">
              <a:spcAft>
                <a:spcPts val="0"/>
              </a:spcAft>
              <a:buFont typeface="Arial"/>
              <a:buNone/>
              <a:defRPr/>
            </a:pPr>
            <a:r>
              <a:rPr lang="en-US" dirty="0" smtClean="0">
                <a:solidFill>
                  <a:schemeClr val="bg1">
                    <a:lumMod val="95000"/>
                    <a:lumOff val="5000"/>
                  </a:schemeClr>
                </a:solidFill>
              </a:rPr>
              <a:t>5</a:t>
            </a:r>
            <a:r>
              <a:rPr lang="en-US" dirty="0">
                <a:solidFill>
                  <a:schemeClr val="bg1">
                    <a:lumMod val="95000"/>
                    <a:lumOff val="5000"/>
                  </a:schemeClr>
                </a:solidFill>
              </a:rPr>
              <a:t>. </a:t>
            </a:r>
            <a:r>
              <a:rPr lang="en-US" dirty="0" smtClean="0">
                <a:solidFill>
                  <a:schemeClr val="bg1">
                    <a:lumMod val="95000"/>
                    <a:lumOff val="5000"/>
                  </a:schemeClr>
                </a:solidFill>
              </a:rPr>
              <a:t>Chicago</a:t>
            </a:r>
          </a:p>
          <a:p>
            <a:pPr marL="514350" indent="-514350" fontAlgn="auto">
              <a:spcAft>
                <a:spcPts val="0"/>
              </a:spcAft>
              <a:buFont typeface="Arial"/>
              <a:buNone/>
              <a:defRPr/>
            </a:pPr>
            <a:r>
              <a:rPr lang="en-US" dirty="0" smtClean="0">
                <a:solidFill>
                  <a:schemeClr val="bg1">
                    <a:lumMod val="95000"/>
                    <a:lumOff val="5000"/>
                  </a:schemeClr>
                </a:solidFill>
              </a:rPr>
              <a:t>6</a:t>
            </a:r>
            <a:r>
              <a:rPr lang="en-US" dirty="0">
                <a:solidFill>
                  <a:schemeClr val="bg1">
                    <a:lumMod val="95000"/>
                    <a:lumOff val="5000"/>
                  </a:schemeClr>
                </a:solidFill>
              </a:rPr>
              <a:t>. </a:t>
            </a:r>
            <a:r>
              <a:rPr lang="en-US" dirty="0" smtClean="0">
                <a:solidFill>
                  <a:schemeClr val="bg1">
                    <a:lumMod val="95000"/>
                    <a:lumOff val="5000"/>
                  </a:schemeClr>
                </a:solidFill>
              </a:rPr>
              <a:t>Denver</a:t>
            </a:r>
          </a:p>
          <a:p>
            <a:pPr marL="514350" indent="-514350" fontAlgn="auto">
              <a:spcAft>
                <a:spcPts val="0"/>
              </a:spcAft>
              <a:buFont typeface="Arial"/>
              <a:buNone/>
              <a:defRPr/>
            </a:pPr>
            <a:r>
              <a:rPr lang="en-US" dirty="0" smtClean="0">
                <a:solidFill>
                  <a:schemeClr val="bg1">
                    <a:lumMod val="95000"/>
                    <a:lumOff val="5000"/>
                  </a:schemeClr>
                </a:solidFill>
              </a:rPr>
              <a:t>7</a:t>
            </a:r>
            <a:r>
              <a:rPr lang="en-US" dirty="0">
                <a:solidFill>
                  <a:schemeClr val="bg1">
                    <a:lumMod val="95000"/>
                    <a:lumOff val="5000"/>
                  </a:schemeClr>
                </a:solidFill>
              </a:rPr>
              <a:t>. </a:t>
            </a:r>
            <a:r>
              <a:rPr lang="en-US" dirty="0" smtClean="0">
                <a:solidFill>
                  <a:schemeClr val="bg1">
                    <a:lumMod val="95000"/>
                    <a:lumOff val="5000"/>
                  </a:schemeClr>
                </a:solidFill>
              </a:rPr>
              <a:t>Columbus</a:t>
            </a:r>
          </a:p>
          <a:p>
            <a:pPr marL="514350" indent="-514350" fontAlgn="auto">
              <a:spcAft>
                <a:spcPts val="0"/>
              </a:spcAft>
              <a:buFont typeface="Arial"/>
              <a:buNone/>
              <a:defRPr/>
            </a:pPr>
            <a:r>
              <a:rPr lang="en-US" dirty="0" smtClean="0">
                <a:solidFill>
                  <a:schemeClr val="bg1">
                    <a:lumMod val="95000"/>
                    <a:lumOff val="5000"/>
                  </a:schemeClr>
                </a:solidFill>
              </a:rPr>
              <a:t>8</a:t>
            </a:r>
            <a:r>
              <a:rPr lang="en-US" dirty="0">
                <a:solidFill>
                  <a:schemeClr val="bg1">
                    <a:lumMod val="95000"/>
                    <a:lumOff val="5000"/>
                  </a:schemeClr>
                </a:solidFill>
              </a:rPr>
              <a:t>. </a:t>
            </a:r>
            <a:r>
              <a:rPr lang="en-US" dirty="0" smtClean="0">
                <a:solidFill>
                  <a:schemeClr val="bg1">
                    <a:lumMod val="95000"/>
                    <a:lumOff val="5000"/>
                  </a:schemeClr>
                </a:solidFill>
              </a:rPr>
              <a:t>Dayton</a:t>
            </a:r>
          </a:p>
          <a:p>
            <a:pPr marL="514350" indent="-514350" fontAlgn="auto">
              <a:spcAft>
                <a:spcPts val="0"/>
              </a:spcAft>
              <a:buFont typeface="Arial"/>
              <a:buNone/>
              <a:defRPr/>
            </a:pPr>
            <a:r>
              <a:rPr lang="en-US" dirty="0" smtClean="0">
                <a:solidFill>
                  <a:schemeClr val="bg1">
                    <a:lumMod val="95000"/>
                    <a:lumOff val="5000"/>
                  </a:schemeClr>
                </a:solidFill>
              </a:rPr>
              <a:t>9.Washington</a:t>
            </a:r>
            <a:r>
              <a:rPr lang="en-US" dirty="0">
                <a:solidFill>
                  <a:schemeClr val="bg1">
                    <a:lumMod val="95000"/>
                    <a:lumOff val="5000"/>
                  </a:schemeClr>
                </a:solidFill>
              </a:rPr>
              <a:t>, D.C</a:t>
            </a:r>
            <a:r>
              <a:rPr lang="en-US" dirty="0" smtClean="0">
                <a:solidFill>
                  <a:schemeClr val="bg1">
                    <a:lumMod val="95000"/>
                    <a:lumOff val="5000"/>
                  </a:schemeClr>
                </a:solidFill>
              </a:rPr>
              <a:t>.</a:t>
            </a:r>
          </a:p>
          <a:p>
            <a:pPr marL="514350" indent="-514350" fontAlgn="auto">
              <a:spcAft>
                <a:spcPts val="0"/>
              </a:spcAft>
              <a:buFont typeface="Arial"/>
              <a:buNone/>
              <a:defRPr/>
            </a:pPr>
            <a:r>
              <a:rPr lang="en-US" dirty="0" smtClean="0">
                <a:solidFill>
                  <a:schemeClr val="bg1">
                    <a:lumMod val="95000"/>
                    <a:lumOff val="5000"/>
                  </a:schemeClr>
                </a:solidFill>
              </a:rPr>
              <a:t>10</a:t>
            </a:r>
            <a:r>
              <a:rPr lang="en-US" dirty="0">
                <a:solidFill>
                  <a:schemeClr val="bg1">
                    <a:lumMod val="95000"/>
                    <a:lumOff val="5000"/>
                  </a:schemeClr>
                </a:solidFill>
              </a:rPr>
              <a:t>. Los </a:t>
            </a:r>
            <a:r>
              <a:rPr lang="en-US" dirty="0" smtClean="0">
                <a:solidFill>
                  <a:schemeClr val="bg1">
                    <a:lumMod val="95000"/>
                    <a:lumOff val="5000"/>
                  </a:schemeClr>
                </a:solidFill>
              </a:rPr>
              <a:t>Angeles	</a:t>
            </a:r>
            <a:endParaRPr lang="en-US" dirty="0">
              <a:solidFill>
                <a:schemeClr val="bg1">
                  <a:lumMod val="95000"/>
                  <a:lumOff val="5000"/>
                </a:schemeClr>
              </a:solidFill>
            </a:endParaRPr>
          </a:p>
          <a:p>
            <a:pPr fontAlgn="auto">
              <a:spcAft>
                <a:spcPts val="0"/>
              </a:spcAft>
              <a:buFont typeface="Arial"/>
              <a:buChar char="•"/>
              <a:defRPr/>
            </a:pPr>
            <a:endParaRPr lang="en-US" dirty="0">
              <a:solidFill>
                <a:schemeClr val="bg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Effect transition="in" filter="fade">
                                      <p:cBhvr>
                                        <p:cTn id="71" dur="1000"/>
                                        <p:tgtEl>
                                          <p:spTgt spid="3">
                                            <p:txEl>
                                              <p:pRg st="8" end="8"/>
                                            </p:txEl>
                                          </p:spTgt>
                                        </p:tgtEl>
                                      </p:cBhvr>
                                    </p:animEffect>
                                    <p:anim calcmode="lin" valueType="num">
                                      <p:cBhvr>
                                        <p:cTn id="7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3">
                                            <p:txEl>
                                              <p:pRg st="9" end="9"/>
                                            </p:txEl>
                                          </p:spTgt>
                                        </p:tgtEl>
                                        <p:attrNameLst>
                                          <p:attrName>style.visibility</p:attrName>
                                        </p:attrNameLst>
                                      </p:cBhvr>
                                      <p:to>
                                        <p:strVal val="visible"/>
                                      </p:to>
                                    </p:set>
                                    <p:animEffect transition="in" filter="fade">
                                      <p:cBhvr>
                                        <p:cTn id="79" dur="1000"/>
                                        <p:tgtEl>
                                          <p:spTgt spid="3">
                                            <p:txEl>
                                              <p:pRg st="9" end="9"/>
                                            </p:txEl>
                                          </p:spTgt>
                                        </p:tgtEl>
                                      </p:cBhvr>
                                    </p:animEffect>
                                    <p:anim calcmode="lin" valueType="num">
                                      <p:cBhvr>
                                        <p:cTn id="8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81" dur="900"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3">
                                            <p:txEl>
                                              <p:pRg st="9" end="9"/>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17409" name="Title 1"/>
          <p:cNvSpPr>
            <a:spLocks noGrp="1"/>
          </p:cNvSpPr>
          <p:nvPr>
            <p:ph type="title"/>
          </p:nvPr>
        </p:nvSpPr>
        <p:spPr/>
        <p:txBody>
          <a:bodyPr/>
          <a:lstStyle/>
          <a:p>
            <a:r>
              <a:rPr lang="en-US" smtClean="0"/>
              <a:t>More on bed bugs…</a:t>
            </a:r>
          </a:p>
        </p:txBody>
      </p:sp>
      <p:sp>
        <p:nvSpPr>
          <p:cNvPr id="17410" name="Content Placeholder 2"/>
          <p:cNvSpPr>
            <a:spLocks noGrp="1"/>
          </p:cNvSpPr>
          <p:nvPr>
            <p:ph idx="1"/>
          </p:nvPr>
        </p:nvSpPr>
        <p:spPr/>
        <p:txBody>
          <a:bodyPr/>
          <a:lstStyle/>
          <a:p>
            <a:r>
              <a:rPr lang="en-US" dirty="0" smtClean="0"/>
              <a:t>Bed bugs feed regularly on human blood</a:t>
            </a:r>
          </a:p>
          <a:p>
            <a:r>
              <a:rPr lang="en-US" dirty="0" smtClean="0"/>
              <a:t>They have a lifespan of ten months, while those without adequate feeding can live a little more than a year. </a:t>
            </a:r>
          </a:p>
          <a:p>
            <a:r>
              <a:rPr lang="en-US" dirty="0" smtClean="0"/>
              <a:t>If a blood host is available, bedbugs can live to see three generations of offspring ready willing and hungry to prey on their human hosts </a:t>
            </a:r>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41542"/>
            <a:ext cx="9144000" cy="6899542"/>
          </a:xfrm>
          <a:prstGeom prst="rect">
            <a:avLst/>
          </a:prstGeom>
        </p:spPr>
      </p:pic>
      <p:sp>
        <p:nvSpPr>
          <p:cNvPr id="23554" name="Rectangle 2"/>
          <p:cNvSpPr>
            <a:spLocks noGrp="1"/>
          </p:cNvSpPr>
          <p:nvPr>
            <p:ph type="title"/>
          </p:nvPr>
        </p:nvSpPr>
        <p:spPr/>
        <p:txBody>
          <a:bodyPr/>
          <a:lstStyle/>
          <a:p>
            <a:r>
              <a:rPr lang="en-US" smtClean="0"/>
              <a:t>Bed Bugs Continued..</a:t>
            </a:r>
          </a:p>
        </p:txBody>
      </p:sp>
      <p:sp>
        <p:nvSpPr>
          <p:cNvPr id="23555" name="Rectangle 3"/>
          <p:cNvSpPr>
            <a:spLocks noGrp="1"/>
          </p:cNvSpPr>
          <p:nvPr>
            <p:ph type="body" idx="1"/>
          </p:nvPr>
        </p:nvSpPr>
        <p:spPr/>
        <p:txBody>
          <a:bodyPr/>
          <a:lstStyle/>
          <a:p>
            <a:r>
              <a:rPr lang="en-US" smtClean="0"/>
              <a:t>bed bug bites can be very itchy. Itching is certainly uncomfortable, but it is not serious.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9144000" cy="6858000"/>
          </a:xfrm>
          <a:prstGeom prst="rect">
            <a:avLst/>
          </a:prstGeom>
        </p:spPr>
      </p:pic>
      <p:sp>
        <p:nvSpPr>
          <p:cNvPr id="18434" name="Title 1"/>
          <p:cNvSpPr>
            <a:spLocks noGrp="1"/>
          </p:cNvSpPr>
          <p:nvPr>
            <p:ph type="title"/>
          </p:nvPr>
        </p:nvSpPr>
        <p:spPr/>
        <p:txBody>
          <a:bodyPr/>
          <a:lstStyle/>
          <a:p>
            <a:r>
              <a:rPr lang="en-US" dirty="0" smtClean="0"/>
              <a:t>Pesticides.. Where do they harm</a:t>
            </a:r>
          </a:p>
        </p:txBody>
      </p:sp>
      <p:sp>
        <p:nvSpPr>
          <p:cNvPr id="3" name="Content Placeholder 2"/>
          <p:cNvSpPr>
            <a:spLocks noGrp="1"/>
          </p:cNvSpPr>
          <p:nvPr>
            <p:ph idx="1"/>
          </p:nvPr>
        </p:nvSpPr>
        <p:spPr>
          <a:xfrm>
            <a:off x="0" y="1417638"/>
            <a:ext cx="8229600" cy="4525963"/>
          </a:xfrm>
          <a:solidFill>
            <a:schemeClr val="lt1">
              <a:alpha val="0"/>
            </a:schemeClr>
          </a:solidFill>
          <a:ln/>
        </p:spPr>
        <p:style>
          <a:lnRef idx="2">
            <a:schemeClr val="accent5"/>
          </a:lnRef>
          <a:fillRef idx="1">
            <a:schemeClr val="lt1"/>
          </a:fillRef>
          <a:effectRef idx="0">
            <a:schemeClr val="accent5"/>
          </a:effectRef>
          <a:fontRef idx="minor">
            <a:schemeClr val="dk1"/>
          </a:fontRef>
        </p:style>
        <p:txBody>
          <a:bodyPr rtlCol="0">
            <a:normAutofit/>
          </a:bodyPr>
          <a:lstStyle/>
          <a:p>
            <a:pPr fontAlgn="auto">
              <a:spcAft>
                <a:spcPts val="0"/>
              </a:spcAft>
              <a:buFont typeface="Arial"/>
              <a:buChar char="•"/>
              <a:defRPr/>
            </a:pPr>
            <a:r>
              <a:rPr lang="en-US" dirty="0" smtClean="0"/>
              <a:t>Pesticides are particularly damaging when they are introduced into rivers, streams, and other bodies of water.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20481" name="Title 1"/>
          <p:cNvSpPr>
            <a:spLocks noGrp="1"/>
          </p:cNvSpPr>
          <p:nvPr>
            <p:ph type="title"/>
          </p:nvPr>
        </p:nvSpPr>
        <p:spPr/>
        <p:txBody>
          <a:bodyPr/>
          <a:lstStyle/>
          <a:p>
            <a:r>
              <a:rPr lang="en-US" smtClean="0"/>
              <a:t>What are biological controls?</a:t>
            </a:r>
          </a:p>
        </p:txBody>
      </p:sp>
      <p:sp>
        <p:nvSpPr>
          <p:cNvPr id="20482" name="Content Placeholder 2"/>
          <p:cNvSpPr>
            <a:spLocks noGrp="1"/>
          </p:cNvSpPr>
          <p:nvPr>
            <p:ph idx="1"/>
          </p:nvPr>
        </p:nvSpPr>
        <p:spPr/>
        <p:txBody>
          <a:bodyPr/>
          <a:lstStyle/>
          <a:p>
            <a:r>
              <a:rPr lang="en-US" dirty="0" smtClean="0"/>
              <a:t>Biological control is defined as the reduction of pest populations by natural enemies and typically involves an active human role. Natural enemies of insect pests, also known as biological log control agents; and include predators, parasitoids, and pathogens.</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21505" name="Title 1"/>
          <p:cNvSpPr>
            <a:spLocks noGrp="1"/>
          </p:cNvSpPr>
          <p:nvPr>
            <p:ph type="title"/>
          </p:nvPr>
        </p:nvSpPr>
        <p:spPr/>
        <p:txBody>
          <a:bodyPr/>
          <a:lstStyle/>
          <a:p>
            <a:r>
              <a:rPr lang="en-US" dirty="0" smtClean="0"/>
              <a:t>DDT history</a:t>
            </a:r>
          </a:p>
        </p:txBody>
      </p:sp>
      <p:sp>
        <p:nvSpPr>
          <p:cNvPr id="21506" name="Content Placeholder 2"/>
          <p:cNvSpPr>
            <a:spLocks noGrp="1"/>
          </p:cNvSpPr>
          <p:nvPr>
            <p:ph idx="1"/>
          </p:nvPr>
        </p:nvSpPr>
        <p:spPr/>
        <p:txBody>
          <a:bodyPr/>
          <a:lstStyle/>
          <a:p>
            <a:r>
              <a:rPr lang="en-US" b="1" dirty="0" smtClean="0"/>
              <a:t>d</a:t>
            </a:r>
            <a:r>
              <a:rPr lang="en-US" dirty="0" smtClean="0"/>
              <a:t>ichloro</a:t>
            </a:r>
            <a:r>
              <a:rPr lang="en-US" b="1" dirty="0" smtClean="0"/>
              <a:t>d</a:t>
            </a:r>
            <a:r>
              <a:rPr lang="en-US" dirty="0" smtClean="0"/>
              <a:t>iphenyl</a:t>
            </a:r>
            <a:r>
              <a:rPr lang="en-US" b="1" dirty="0" smtClean="0"/>
              <a:t>t</a:t>
            </a:r>
            <a:r>
              <a:rPr lang="en-US" dirty="0" smtClean="0"/>
              <a:t>richloroethane) is one of the most well-known synthetic pesticides.</a:t>
            </a:r>
          </a:p>
          <a:p>
            <a:r>
              <a:rPr lang="en-US" dirty="0" smtClean="0"/>
              <a:t>it was used with great success in the second half of World War II to control malaria and Typhus among civilians and troops.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146</TotalTime>
  <Words>360</Words>
  <Application>Microsoft Macintosh PowerPoint</Application>
  <PresentationFormat>On-screen Show (4:3)</PresentationFormat>
  <Paragraphs>39</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Integrated Pest Management (IPM)</vt:lpstr>
      <vt:lpstr>What is Integrated Pest Management?</vt:lpstr>
      <vt:lpstr>Major Pests in the United States</vt:lpstr>
      <vt:lpstr>Top 10 most bed bug infested cities</vt:lpstr>
      <vt:lpstr>More on bed bugs…</vt:lpstr>
      <vt:lpstr>Bed Bugs Continued..</vt:lpstr>
      <vt:lpstr>Pesticides.. Where do they harm</vt:lpstr>
      <vt:lpstr>What are biological controls?</vt:lpstr>
      <vt:lpstr>DDT history</vt:lpstr>
      <vt:lpstr>Youtube videos</vt:lpstr>
      <vt:lpstr>Works Cited</vt:lpstr>
    </vt:vector>
  </TitlesOfParts>
  <Company>Classrooms for the Future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Integrated Pest Management (IPM)</dc:title>
  <dc:creator>PA Department of Education Classrooms for the Future</dc:creator>
  <cp:lastModifiedBy>PA Department of Education Classrooms for the Future</cp:lastModifiedBy>
  <cp:revision>6</cp:revision>
  <dcterms:created xsi:type="dcterms:W3CDTF">2011-02-10T18:04:05Z</dcterms:created>
  <dcterms:modified xsi:type="dcterms:W3CDTF">2011-02-10T18:24:44Z</dcterms:modified>
</cp:coreProperties>
</file>